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68" r:id="rId3"/>
    <p:sldId id="261" r:id="rId4"/>
    <p:sldId id="269" r:id="rId5"/>
    <p:sldId id="262" r:id="rId6"/>
    <p:sldId id="270" r:id="rId7"/>
    <p:sldId id="263" r:id="rId8"/>
    <p:sldId id="271" r:id="rId9"/>
    <p:sldId id="264" r:id="rId10"/>
    <p:sldId id="275" r:id="rId11"/>
    <p:sldId id="265" r:id="rId12"/>
    <p:sldId id="273" r:id="rId13"/>
    <p:sldId id="266" r:id="rId14"/>
    <p:sldId id="274" r:id="rId15"/>
    <p:sldId id="267" r:id="rId16"/>
    <p:sldId id="276" r:id="rId17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F5FA"/>
    <a:srgbClr val="557EDE"/>
    <a:srgbClr val="101E41"/>
    <a:srgbClr val="1CABF4"/>
    <a:srgbClr val="0E1020"/>
    <a:srgbClr val="1AE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5" d="100"/>
          <a:sy n="45" d="100"/>
        </p:scale>
        <p:origin x="2130" y="30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1DB9E-F173-4E06-8187-CD1E369D74DA}" type="datetimeFigureOut">
              <a:rPr lang="pt-BR" smtClean="0"/>
              <a:t>21/07/2024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7046E-4F6D-44E0-B3A1-1456480C2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65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E7897-BD5A-4844-A94A-2A45EB79230B}" type="datetime1">
              <a:rPr lang="pt-BR" smtClean="0"/>
              <a:t>21/07/2024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534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F670-C289-4BE6-8190-985C6EC073CD}" type="datetime1">
              <a:rPr lang="pt-BR" smtClean="0"/>
              <a:t>21/07/2024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447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6C89-8D7D-4ECB-89B5-A19C23C69E4C}" type="datetime1">
              <a:rPr lang="pt-BR" smtClean="0"/>
              <a:t>21/07/2024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61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F3CCE-A001-4D45-96D0-7583C05AF12A}" type="datetime1">
              <a:rPr lang="pt-BR" smtClean="0"/>
              <a:t>21/07/2024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82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FBE6-4258-4E71-860A-0B8E27A75D8E}" type="datetime1">
              <a:rPr lang="pt-BR" smtClean="0"/>
              <a:t>21/07/2024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99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028E-7666-4640-A5C2-E2F06536CFF0}" type="datetime1">
              <a:rPr lang="pt-BR" smtClean="0"/>
              <a:t>21/07/2024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91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A46A-4252-465D-A250-0058695BE73D}" type="datetime1">
              <a:rPr lang="pt-BR" smtClean="0"/>
              <a:t>21/07/2024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9EEF-5314-476F-99FF-C3FBB453DF13}" type="datetime1">
              <a:rPr lang="pt-BR" smtClean="0"/>
              <a:t>21/07/2024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78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A06A-FFC7-4377-8CB5-E4B829E2C275}" type="datetime1">
              <a:rPr lang="pt-BR" smtClean="0"/>
              <a:t>21/07/2024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029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4317-79FB-4E91-A203-0E2A0292FB93}" type="datetime1">
              <a:rPr lang="pt-BR" smtClean="0"/>
              <a:t>21/07/2024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14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FC5A8-2B8A-4A1A-96EF-0409AC603494}" type="datetime1">
              <a:rPr lang="pt-BR" smtClean="0"/>
              <a:t>21/07/2024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45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7CA248-430E-4676-9066-59BDEBEF68F1}" type="datetime1">
              <a:rPr lang="pt-BR" smtClean="0"/>
              <a:t>21/07/2024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Hackeando o PHP - Luis Ramires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E7614F-CC53-4C35-9A7C-BE48BCD9D4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30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peAguiarCode/prompts-recipe-to-create-a-eboo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97D11D-CFE3-6D3D-7E7A-AE6FCDDB592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10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Pessoa na frente de um laptop&#10;&#10;Descrição gerada automaticamente">
            <a:extLst>
              <a:ext uri="{FF2B5EF4-FFF2-40B4-BE49-F238E27FC236}">
                <a16:creationId xmlns:a16="http://schemas.microsoft.com/office/drawing/2014/main" id="{881CA43A-F7AA-BED5-B3E3-54B0ADD4C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103"/>
            <a:ext cx="9601200" cy="96012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B397157-87F1-FB68-A00E-4FCE06934B5B}"/>
              </a:ext>
            </a:extLst>
          </p:cNvPr>
          <p:cNvSpPr/>
          <p:nvPr/>
        </p:nvSpPr>
        <p:spPr>
          <a:xfrm>
            <a:off x="0" y="1107831"/>
            <a:ext cx="9601200" cy="883818"/>
          </a:xfrm>
          <a:prstGeom prst="rect">
            <a:avLst/>
          </a:prstGeom>
          <a:solidFill>
            <a:srgbClr val="557E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BE710A94-39B5-DF45-D05E-D3DCDDC9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6" y="2620107"/>
            <a:ext cx="2402679" cy="12734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1D14A33-6F12-0990-74B9-001BDE370655}"/>
              </a:ext>
            </a:extLst>
          </p:cNvPr>
          <p:cNvSpPr txBox="1"/>
          <p:nvPr/>
        </p:nvSpPr>
        <p:spPr>
          <a:xfrm>
            <a:off x="1230923" y="-88879"/>
            <a:ext cx="7139354" cy="1200329"/>
          </a:xfrm>
          <a:prstGeom prst="rect">
            <a:avLst/>
          </a:prstGeom>
          <a:noFill/>
          <a:ln>
            <a:solidFill>
              <a:srgbClr val="0E10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200" i="1" dirty="0">
                <a:solidFill>
                  <a:schemeClr val="bg1"/>
                </a:solidFill>
                <a:latin typeface="HandelGothic" pitchFamily="2" charset="0"/>
                <a:ea typeface="HGGothicE" panose="020B0400000000000000" pitchFamily="49" charset="-128"/>
              </a:rPr>
              <a:t>Protocolo </a:t>
            </a:r>
            <a:r>
              <a:rPr lang="pt-BR" sz="7200" i="1" dirty="0" err="1">
                <a:solidFill>
                  <a:schemeClr val="bg1"/>
                </a:solidFill>
                <a:latin typeface="HandelGothic" pitchFamily="2" charset="0"/>
                <a:ea typeface="HGGothicE" panose="020B0400000000000000" pitchFamily="49" charset="-128"/>
              </a:rPr>
              <a:t>php</a:t>
            </a:r>
            <a:endParaRPr lang="pt-BR" sz="4800" i="1" dirty="0">
              <a:solidFill>
                <a:schemeClr val="bg1"/>
              </a:solidFill>
              <a:latin typeface="HandelGothic" pitchFamily="2" charset="0"/>
              <a:ea typeface="HGGothicE" panose="020B0400000000000000" pitchFamily="49" charset="-128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CDDF50-62DE-5BAC-999A-5942DDDFD9A9}"/>
              </a:ext>
            </a:extLst>
          </p:cNvPr>
          <p:cNvSpPr txBox="1"/>
          <p:nvPr/>
        </p:nvSpPr>
        <p:spPr>
          <a:xfrm>
            <a:off x="172916" y="1156447"/>
            <a:ext cx="9146930" cy="769441"/>
          </a:xfrm>
          <a:prstGeom prst="rect">
            <a:avLst/>
          </a:prstGeom>
          <a:solidFill>
            <a:srgbClr val="557E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400" i="1" dirty="0">
                <a:solidFill>
                  <a:schemeClr val="bg1"/>
                </a:solidFill>
                <a:latin typeface="HandelGothic" pitchFamily="2" charset="0"/>
              </a:rPr>
              <a:t>Hackeando os Fundamentos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5D86307-69B7-87AE-AC51-5655CF38320A}"/>
              </a:ext>
            </a:extLst>
          </p:cNvPr>
          <p:cNvSpPr/>
          <p:nvPr/>
        </p:nvSpPr>
        <p:spPr>
          <a:xfrm>
            <a:off x="2743201" y="11645153"/>
            <a:ext cx="4062046" cy="694947"/>
          </a:xfrm>
          <a:prstGeom prst="roundRect">
            <a:avLst/>
          </a:prstGeom>
          <a:solidFill>
            <a:srgbClr val="557E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782A3B-CC23-7C27-D7F3-6B7A920FE90B}"/>
              </a:ext>
            </a:extLst>
          </p:cNvPr>
          <p:cNvSpPr txBox="1"/>
          <p:nvPr/>
        </p:nvSpPr>
        <p:spPr>
          <a:xfrm>
            <a:off x="3253154" y="11693769"/>
            <a:ext cx="3077308" cy="646331"/>
          </a:xfrm>
          <a:prstGeom prst="rect">
            <a:avLst/>
          </a:prstGeom>
          <a:solidFill>
            <a:srgbClr val="557E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i="1" dirty="0">
                <a:solidFill>
                  <a:srgbClr val="101E41"/>
                </a:solidFill>
                <a:latin typeface="HandelGothic" pitchFamily="2" charset="0"/>
              </a:rPr>
              <a:t>Luis Ramires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D2CD2E1-19A8-C3C7-7DF2-C6FF63DE2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B0A9E68-A521-FC8D-3F11-8011BFAB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571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ulo">
            <a:extLst>
              <a:ext uri="{FF2B5EF4-FFF2-40B4-BE49-F238E27FC236}">
                <a16:creationId xmlns:a16="http://schemas.microsoft.com/office/drawing/2014/main" id="{B5B737AE-776B-F8AC-63EC-F9553A7AA3B3}"/>
              </a:ext>
            </a:extLst>
          </p:cNvPr>
          <p:cNvSpPr txBox="1"/>
          <p:nvPr/>
        </p:nvSpPr>
        <p:spPr>
          <a:xfrm>
            <a:off x="1127016" y="760774"/>
            <a:ext cx="612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Arrays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4" name="Texto">
            <a:extLst>
              <a:ext uri="{FF2B5EF4-FFF2-40B4-BE49-F238E27FC236}">
                <a16:creationId xmlns:a16="http://schemas.microsoft.com/office/drawing/2014/main" id="{6D94FCA8-C043-D58D-2B5A-253BD32870E6}"/>
              </a:ext>
            </a:extLst>
          </p:cNvPr>
          <p:cNvSpPr txBox="1"/>
          <p:nvPr/>
        </p:nvSpPr>
        <p:spPr>
          <a:xfrm>
            <a:off x="1202598" y="1525062"/>
            <a:ext cx="78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Simples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2B6F1-E6F1-B483-2975-94BFB6ED39A2}"/>
              </a:ext>
            </a:extLst>
          </p:cNvPr>
          <p:cNvSpPr/>
          <p:nvPr/>
        </p:nvSpPr>
        <p:spPr>
          <a:xfrm>
            <a:off x="1019906" y="-1"/>
            <a:ext cx="128952" cy="1468661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63B917A3-B620-0735-599F-98E44E2D6CCA}"/>
              </a:ext>
            </a:extLst>
          </p:cNvPr>
          <p:cNvSpPr txBox="1"/>
          <p:nvPr/>
        </p:nvSpPr>
        <p:spPr>
          <a:xfrm>
            <a:off x="1148858" y="5277171"/>
            <a:ext cx="78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Associativos</a:t>
            </a:r>
            <a:endParaRPr lang="pt-BR" dirty="0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197ABA98-4F96-01DE-58AB-9F984B721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58" y="2089368"/>
            <a:ext cx="7849134" cy="3138506"/>
          </a:xfrm>
          <a:prstGeom prst="rect">
            <a:avLst/>
          </a:prstGeom>
        </p:spPr>
      </p:pic>
      <p:pic>
        <p:nvPicPr>
          <p:cNvPr id="11" name="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C674AF2-B50B-AC9C-0A47-4B0C3D5BA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89" y="5848582"/>
            <a:ext cx="7811342" cy="5124894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737B88A4-B545-097A-6FED-927A89187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C6D96287-45D4-E9B3-F954-932235C2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10</a:t>
            </a:fld>
            <a:endParaRPr lang="pt-BR"/>
          </a:p>
        </p:txBody>
      </p:sp>
      <p:pic>
        <p:nvPicPr>
          <p:cNvPr id="14" name="Picture 14" descr="Blue Technology White Transparent, The Blue Line, 41% OFF">
            <a:extLst>
              <a:ext uri="{FF2B5EF4-FFF2-40B4-BE49-F238E27FC236}">
                <a16:creationId xmlns:a16="http://schemas.microsoft.com/office/drawing/2014/main" id="{DBDC9B90-AE1D-2F08-AACA-4F908D82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19906" y="9916714"/>
            <a:ext cx="7921212" cy="37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95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7428F97-BA2E-097C-BFFA-AE87C32B902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B467B6F9-E8A4-4F1A-D3B8-7F3E6219BD94}"/>
              </a:ext>
            </a:extLst>
          </p:cNvPr>
          <p:cNvSpPr txBox="1"/>
          <p:nvPr/>
        </p:nvSpPr>
        <p:spPr>
          <a:xfrm>
            <a:off x="-1" y="1891873"/>
            <a:ext cx="960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05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34AEFBA4-48F6-6D92-47AE-60B84EABEF81}"/>
              </a:ext>
            </a:extLst>
          </p:cNvPr>
          <p:cNvSpPr txBox="1"/>
          <p:nvPr/>
        </p:nvSpPr>
        <p:spPr>
          <a:xfrm>
            <a:off x="0" y="6723184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Funções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0F458B-3023-EB13-2168-CAB2924A579D}"/>
              </a:ext>
            </a:extLst>
          </p:cNvPr>
          <p:cNvSpPr/>
          <p:nvPr/>
        </p:nvSpPr>
        <p:spPr>
          <a:xfrm>
            <a:off x="896815" y="8686800"/>
            <a:ext cx="7789985" cy="175846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">
            <a:extLst>
              <a:ext uri="{FF2B5EF4-FFF2-40B4-BE49-F238E27FC236}">
                <a16:creationId xmlns:a16="http://schemas.microsoft.com/office/drawing/2014/main" id="{4F7B007F-9314-401D-71FF-5FB3FA98C33B}"/>
              </a:ext>
            </a:extLst>
          </p:cNvPr>
          <p:cNvSpPr txBox="1"/>
          <p:nvPr/>
        </p:nvSpPr>
        <p:spPr>
          <a:xfrm>
            <a:off x="905607" y="9516171"/>
            <a:ext cx="7789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Funções em PHP são blocos de código reutilizáveis que executam uma tarefa específica. Elas podem receber parâmetros e retornar valores. Utilizar funções ajuda a organizar e modularizar o código, facilitando a manutenção e a reutilização em diferentes partes do programa.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DBFDC39-4931-7214-C786-B19050DF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BB7388C-7140-C1EA-349B-02022DA1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23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ulo">
            <a:extLst>
              <a:ext uri="{FF2B5EF4-FFF2-40B4-BE49-F238E27FC236}">
                <a16:creationId xmlns:a16="http://schemas.microsoft.com/office/drawing/2014/main" id="{B5B737AE-776B-F8AC-63EC-F9553A7AA3B3}"/>
              </a:ext>
            </a:extLst>
          </p:cNvPr>
          <p:cNvSpPr txBox="1"/>
          <p:nvPr/>
        </p:nvSpPr>
        <p:spPr>
          <a:xfrm>
            <a:off x="1127016" y="760774"/>
            <a:ext cx="612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Funções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4" name="Texto">
            <a:extLst>
              <a:ext uri="{FF2B5EF4-FFF2-40B4-BE49-F238E27FC236}">
                <a16:creationId xmlns:a16="http://schemas.microsoft.com/office/drawing/2014/main" id="{6D94FCA8-C043-D58D-2B5A-253BD32870E6}"/>
              </a:ext>
            </a:extLst>
          </p:cNvPr>
          <p:cNvSpPr txBox="1"/>
          <p:nvPr/>
        </p:nvSpPr>
        <p:spPr>
          <a:xfrm>
            <a:off x="1213074" y="2269092"/>
            <a:ext cx="78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Funções são blocos de código reutilizáveis.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2B6F1-E6F1-B483-2975-94BFB6ED39A2}"/>
              </a:ext>
            </a:extLst>
          </p:cNvPr>
          <p:cNvSpPr/>
          <p:nvPr/>
        </p:nvSpPr>
        <p:spPr>
          <a:xfrm>
            <a:off x="1019906" y="-1"/>
            <a:ext cx="128952" cy="1468661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05BA001-966C-9678-6AB2-94CD5A4C3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74" y="3531189"/>
            <a:ext cx="7849134" cy="4815889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73DCE19-1037-3574-C75E-A1D2533E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803A474-4A8C-7C2D-998F-DDACD663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12</a:t>
            </a:fld>
            <a:endParaRPr lang="pt-BR"/>
          </a:p>
        </p:txBody>
      </p:sp>
      <p:pic>
        <p:nvPicPr>
          <p:cNvPr id="10" name="Picture 14" descr="Blue Technology White Transparent, The Blue Line, 41% OFF">
            <a:extLst>
              <a:ext uri="{FF2B5EF4-FFF2-40B4-BE49-F238E27FC236}">
                <a16:creationId xmlns:a16="http://schemas.microsoft.com/office/drawing/2014/main" id="{1B56D577-108B-E2FB-3E00-2DE8EC0B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19906" y="9916714"/>
            <a:ext cx="7921212" cy="37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94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7428F97-BA2E-097C-BFFA-AE87C32B902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B467B6F9-E8A4-4F1A-D3B8-7F3E6219BD94}"/>
              </a:ext>
            </a:extLst>
          </p:cNvPr>
          <p:cNvSpPr txBox="1"/>
          <p:nvPr/>
        </p:nvSpPr>
        <p:spPr>
          <a:xfrm>
            <a:off x="-1" y="1891873"/>
            <a:ext cx="960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06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34AEFBA4-48F6-6D92-47AE-60B84EABEF81}"/>
              </a:ext>
            </a:extLst>
          </p:cNvPr>
          <p:cNvSpPr txBox="1"/>
          <p:nvPr/>
        </p:nvSpPr>
        <p:spPr>
          <a:xfrm>
            <a:off x="0" y="6723184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Boas Práticas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0F458B-3023-EB13-2168-CAB2924A579D}"/>
              </a:ext>
            </a:extLst>
          </p:cNvPr>
          <p:cNvSpPr/>
          <p:nvPr/>
        </p:nvSpPr>
        <p:spPr>
          <a:xfrm>
            <a:off x="896815" y="8686800"/>
            <a:ext cx="7789985" cy="175846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">
            <a:extLst>
              <a:ext uri="{FF2B5EF4-FFF2-40B4-BE49-F238E27FC236}">
                <a16:creationId xmlns:a16="http://schemas.microsoft.com/office/drawing/2014/main" id="{7B7D4F69-0B56-A2FC-BA63-2A60418A2E8D}"/>
              </a:ext>
            </a:extLst>
          </p:cNvPr>
          <p:cNvSpPr txBox="1"/>
          <p:nvPr/>
        </p:nvSpPr>
        <p:spPr>
          <a:xfrm>
            <a:off x="905607" y="9500306"/>
            <a:ext cx="7789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Boas práticas em PHP envolvem escrever código claro, legível e eficiente. Isso inclui comentar partes complexas do código, usar nomes descritivos para variáveis e funções, manter a organização e seguir convenções de codificação. Adotar boas práticas melhora a manutenção, facilita o trabalho em equipe e reduz a probabilidade de erros.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2D1C667-5CA5-D95B-E99B-DE5AC42D7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BD8B2684-E3FF-E141-7518-625BD62C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469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">
            <a:extLst>
              <a:ext uri="{FF2B5EF4-FFF2-40B4-BE49-F238E27FC236}">
                <a16:creationId xmlns:a16="http://schemas.microsoft.com/office/drawing/2014/main" id="{22E6E3A0-13CE-30B2-4EC4-5001B06947FB}"/>
              </a:ext>
            </a:extLst>
          </p:cNvPr>
          <p:cNvSpPr txBox="1"/>
          <p:nvPr/>
        </p:nvSpPr>
        <p:spPr>
          <a:xfrm>
            <a:off x="1148857" y="2611698"/>
            <a:ext cx="7849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Nomeação Descritiva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B5B737AE-776B-F8AC-63EC-F9553A7AA3B3}"/>
              </a:ext>
            </a:extLst>
          </p:cNvPr>
          <p:cNvSpPr txBox="1"/>
          <p:nvPr/>
        </p:nvSpPr>
        <p:spPr>
          <a:xfrm>
            <a:off x="1148857" y="688048"/>
            <a:ext cx="612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Boas Práticas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4" name="Texto">
            <a:extLst>
              <a:ext uri="{FF2B5EF4-FFF2-40B4-BE49-F238E27FC236}">
                <a16:creationId xmlns:a16="http://schemas.microsoft.com/office/drawing/2014/main" id="{6D94FCA8-C043-D58D-2B5A-253BD32870E6}"/>
              </a:ext>
            </a:extLst>
          </p:cNvPr>
          <p:cNvSpPr txBox="1"/>
          <p:nvPr/>
        </p:nvSpPr>
        <p:spPr>
          <a:xfrm>
            <a:off x="1148857" y="2044453"/>
            <a:ext cx="78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comentários para explicar partes complexas do código.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2B6F1-E6F1-B483-2975-94BFB6ED39A2}"/>
              </a:ext>
            </a:extLst>
          </p:cNvPr>
          <p:cNvSpPr/>
          <p:nvPr/>
        </p:nvSpPr>
        <p:spPr>
          <a:xfrm>
            <a:off x="1019906" y="-1"/>
            <a:ext cx="128952" cy="1468661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ub">
            <a:extLst>
              <a:ext uri="{FF2B5EF4-FFF2-40B4-BE49-F238E27FC236}">
                <a16:creationId xmlns:a16="http://schemas.microsoft.com/office/drawing/2014/main" id="{815906F5-9122-8675-0EC3-91EB22D9811A}"/>
              </a:ext>
            </a:extLst>
          </p:cNvPr>
          <p:cNvSpPr txBox="1"/>
          <p:nvPr/>
        </p:nvSpPr>
        <p:spPr>
          <a:xfrm>
            <a:off x="1148857" y="1464169"/>
            <a:ext cx="7849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Comentar o Código</a:t>
            </a:r>
          </a:p>
        </p:txBody>
      </p:sp>
      <p:sp>
        <p:nvSpPr>
          <p:cNvPr id="7" name="Texto">
            <a:extLst>
              <a:ext uri="{FF2B5EF4-FFF2-40B4-BE49-F238E27FC236}">
                <a16:creationId xmlns:a16="http://schemas.microsoft.com/office/drawing/2014/main" id="{D6C8939C-13E1-B334-317C-31140759EB97}"/>
              </a:ext>
            </a:extLst>
          </p:cNvPr>
          <p:cNvSpPr txBox="1"/>
          <p:nvPr/>
        </p:nvSpPr>
        <p:spPr>
          <a:xfrm>
            <a:off x="1148857" y="3191982"/>
            <a:ext cx="78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nomes de variáveis e funções que façam sentido.</a:t>
            </a:r>
            <a:endParaRPr lang="pt-BR" dirty="0"/>
          </a:p>
        </p:txBody>
      </p:sp>
      <p:sp>
        <p:nvSpPr>
          <p:cNvPr id="8" name="Sub">
            <a:extLst>
              <a:ext uri="{FF2B5EF4-FFF2-40B4-BE49-F238E27FC236}">
                <a16:creationId xmlns:a16="http://schemas.microsoft.com/office/drawing/2014/main" id="{9FA5A183-6841-09A1-ADBF-5F3C1E5021C7}"/>
              </a:ext>
            </a:extLst>
          </p:cNvPr>
          <p:cNvSpPr txBox="1"/>
          <p:nvPr/>
        </p:nvSpPr>
        <p:spPr>
          <a:xfrm>
            <a:off x="1148857" y="3679249"/>
            <a:ext cx="7849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Organização</a:t>
            </a:r>
          </a:p>
        </p:txBody>
      </p:sp>
      <p:sp>
        <p:nvSpPr>
          <p:cNvPr id="9" name="Texto">
            <a:extLst>
              <a:ext uri="{FF2B5EF4-FFF2-40B4-BE49-F238E27FC236}">
                <a16:creationId xmlns:a16="http://schemas.microsoft.com/office/drawing/2014/main" id="{F506058A-E97B-2590-FC9E-CF14D56083CF}"/>
              </a:ext>
            </a:extLst>
          </p:cNvPr>
          <p:cNvSpPr txBox="1"/>
          <p:nvPr/>
        </p:nvSpPr>
        <p:spPr>
          <a:xfrm>
            <a:off x="1148857" y="4250561"/>
            <a:ext cx="78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Mantenha o código organizado e legível.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dirty="0"/>
          </a:p>
        </p:txBody>
      </p:sp>
      <p:pic>
        <p:nvPicPr>
          <p:cNvPr id="11" name="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AC42C74-830E-331F-872C-CE4900B7A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57" y="4884629"/>
            <a:ext cx="7849134" cy="6055684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86D0845-349D-0B34-BB32-A68EE5DF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4715232C-236E-77D6-9FEF-20204534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14</a:t>
            </a:fld>
            <a:endParaRPr lang="pt-BR"/>
          </a:p>
        </p:txBody>
      </p:sp>
      <p:pic>
        <p:nvPicPr>
          <p:cNvPr id="14" name="Picture 14" descr="Blue Technology White Transparent, The Blue Line, 41% OFF">
            <a:extLst>
              <a:ext uri="{FF2B5EF4-FFF2-40B4-BE49-F238E27FC236}">
                <a16:creationId xmlns:a16="http://schemas.microsoft.com/office/drawing/2014/main" id="{6FC4286D-9EEF-9648-A073-7571B3D63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19906" y="9916714"/>
            <a:ext cx="7921212" cy="37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7428F97-BA2E-097C-BFFA-AE87C32B902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34AEFBA4-48F6-6D92-47AE-60B84EABEF81}"/>
              </a:ext>
            </a:extLst>
          </p:cNvPr>
          <p:cNvSpPr txBox="1"/>
          <p:nvPr/>
        </p:nvSpPr>
        <p:spPr>
          <a:xfrm>
            <a:off x="0" y="6723184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Conclusão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0F458B-3023-EB13-2168-CAB2924A579D}"/>
              </a:ext>
            </a:extLst>
          </p:cNvPr>
          <p:cNvSpPr/>
          <p:nvPr/>
        </p:nvSpPr>
        <p:spPr>
          <a:xfrm>
            <a:off x="896815" y="8686800"/>
            <a:ext cx="7789985" cy="175846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">
            <a:extLst>
              <a:ext uri="{FF2B5EF4-FFF2-40B4-BE49-F238E27FC236}">
                <a16:creationId xmlns:a16="http://schemas.microsoft.com/office/drawing/2014/main" id="{0776DF62-932E-D47C-5E1E-FC97858BA76C}"/>
              </a:ext>
            </a:extLst>
          </p:cNvPr>
          <p:cNvSpPr txBox="1"/>
          <p:nvPr/>
        </p:nvSpPr>
        <p:spPr>
          <a:xfrm>
            <a:off x="905607" y="9500306"/>
            <a:ext cx="7789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e-book apresentou uma introdução básica ao PHP. Pratique escrevendo seus próprios scripts e explore a documentação oficial do PHP para aprofundar seus conhecimentos. Boa sorte na sua jornada como desenvolvedor PHP!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BCCD4E-E41F-24C6-5049-6850F6A6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5217464-CAFC-58D7-EDE5-01B80D93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16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ulo">
            <a:extLst>
              <a:ext uri="{FF2B5EF4-FFF2-40B4-BE49-F238E27FC236}">
                <a16:creationId xmlns:a16="http://schemas.microsoft.com/office/drawing/2014/main" id="{B5B737AE-776B-F8AC-63EC-F9553A7AA3B3}"/>
              </a:ext>
            </a:extLst>
          </p:cNvPr>
          <p:cNvSpPr txBox="1"/>
          <p:nvPr/>
        </p:nvSpPr>
        <p:spPr>
          <a:xfrm>
            <a:off x="1148857" y="688048"/>
            <a:ext cx="612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Obrigado por ler até aqui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4" name="Texto">
            <a:extLst>
              <a:ext uri="{FF2B5EF4-FFF2-40B4-BE49-F238E27FC236}">
                <a16:creationId xmlns:a16="http://schemas.microsoft.com/office/drawing/2014/main" id="{6D94FCA8-C043-D58D-2B5A-253BD32870E6}"/>
              </a:ext>
            </a:extLst>
          </p:cNvPr>
          <p:cNvSpPr txBox="1"/>
          <p:nvPr/>
        </p:nvSpPr>
        <p:spPr>
          <a:xfrm>
            <a:off x="1148857" y="2044453"/>
            <a:ext cx="7849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ebook foi gerado por Inteligência Artificial e diagramado e revisado por humano.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2B6F1-E6F1-B483-2975-94BFB6ED39A2}"/>
              </a:ext>
            </a:extLst>
          </p:cNvPr>
          <p:cNvSpPr/>
          <p:nvPr/>
        </p:nvSpPr>
        <p:spPr>
          <a:xfrm>
            <a:off x="1019906" y="-1"/>
            <a:ext cx="128952" cy="1468661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86D0845-349D-0B34-BB32-A68EE5DF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4715232C-236E-77D6-9FEF-20204534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16</a:t>
            </a:fld>
            <a:endParaRPr lang="pt-BR"/>
          </a:p>
        </p:txBody>
      </p:sp>
      <p:pic>
        <p:nvPicPr>
          <p:cNvPr id="14" name="Picture 14" descr="Blue Technology White Transparent, The Blue Line, 41% OFF">
            <a:extLst>
              <a:ext uri="{FF2B5EF4-FFF2-40B4-BE49-F238E27FC236}">
                <a16:creationId xmlns:a16="http://schemas.microsoft.com/office/drawing/2014/main" id="{6FC4286D-9EEF-9648-A073-7571B3D63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19906" y="9916714"/>
            <a:ext cx="7921212" cy="37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1019130" y="6832468"/>
            <a:ext cx="7562940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hlinkClick r:id="rId3"/>
              </a:rPr>
              <a:t>https://github.com/DarkSoulBr/ebookphp</a:t>
            </a:r>
            <a:endParaRPr lang="pt-BR" b="1" dirty="0"/>
          </a:p>
        </p:txBody>
      </p:sp>
      <p:pic>
        <p:nvPicPr>
          <p:cNvPr id="15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15" y="5322693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o">
            <a:extLst>
              <a:ext uri="{FF2B5EF4-FFF2-40B4-BE49-F238E27FC236}">
                <a16:creationId xmlns:a16="http://schemas.microsoft.com/office/drawing/2014/main" id="{F19D7F4F-C0EA-7EF9-EADB-051BEC2A171B}"/>
              </a:ext>
            </a:extLst>
          </p:cNvPr>
          <p:cNvSpPr txBox="1"/>
          <p:nvPr/>
        </p:nvSpPr>
        <p:spPr>
          <a:xfrm>
            <a:off x="1148857" y="9399790"/>
            <a:ext cx="78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Autor: Luis Ramires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26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">
            <a:extLst>
              <a:ext uri="{FF2B5EF4-FFF2-40B4-BE49-F238E27FC236}">
                <a16:creationId xmlns:a16="http://schemas.microsoft.com/office/drawing/2014/main" id="{22E6E3A0-13CE-30B2-4EC4-5001B06947FB}"/>
              </a:ext>
            </a:extLst>
          </p:cNvPr>
          <p:cNvSpPr txBox="1"/>
          <p:nvPr/>
        </p:nvSpPr>
        <p:spPr>
          <a:xfrm>
            <a:off x="1213073" y="2232108"/>
            <a:ext cx="7849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Hackeando os Fundamentos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B5B737AE-776B-F8AC-63EC-F9553A7AA3B3}"/>
              </a:ext>
            </a:extLst>
          </p:cNvPr>
          <p:cNvSpPr txBox="1"/>
          <p:nvPr/>
        </p:nvSpPr>
        <p:spPr>
          <a:xfrm>
            <a:off x="1127016" y="760774"/>
            <a:ext cx="612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Protocolo </a:t>
            </a:r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4" name="Texto">
            <a:extLst>
              <a:ext uri="{FF2B5EF4-FFF2-40B4-BE49-F238E27FC236}">
                <a16:creationId xmlns:a16="http://schemas.microsoft.com/office/drawing/2014/main" id="{6D94FCA8-C043-D58D-2B5A-253BD32870E6}"/>
              </a:ext>
            </a:extLst>
          </p:cNvPr>
          <p:cNvSpPr txBox="1"/>
          <p:nvPr/>
        </p:nvSpPr>
        <p:spPr>
          <a:xfrm>
            <a:off x="1213072" y="3723144"/>
            <a:ext cx="78491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 é uma linguagem de programação amplamente utilizada para desenvolvimento web. Seu nome é uma sigla recursiva para "PHP: Hypertext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Preprocessor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 PHP é uma linguagem de script do lado do servidor, o que significa que o código PHP é executado no servidor e o resultado é enviado ao navegador do usuário. Vamos começar explorando os fundamentos básicos do PHP com exemplos práticos.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2B6F1-E6F1-B483-2975-94BFB6ED39A2}"/>
              </a:ext>
            </a:extLst>
          </p:cNvPr>
          <p:cNvSpPr/>
          <p:nvPr/>
        </p:nvSpPr>
        <p:spPr>
          <a:xfrm>
            <a:off x="1019906" y="-1"/>
            <a:ext cx="128952" cy="1468661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DC107D72-CBB3-8770-03AA-52B83319D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57" y="8046338"/>
            <a:ext cx="3607085" cy="1911755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086E55B9-8ED8-4EE8-9C84-349EF50B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D663586-5028-406C-31C4-335084C3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98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7428F97-BA2E-097C-BFFA-AE87C32B902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B467B6F9-E8A4-4F1A-D3B8-7F3E6219BD94}"/>
              </a:ext>
            </a:extLst>
          </p:cNvPr>
          <p:cNvSpPr txBox="1"/>
          <p:nvPr/>
        </p:nvSpPr>
        <p:spPr>
          <a:xfrm>
            <a:off x="-1" y="1891873"/>
            <a:ext cx="960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34AEFBA4-48F6-6D92-47AE-60B84EABEF81}"/>
              </a:ext>
            </a:extLst>
          </p:cNvPr>
          <p:cNvSpPr txBox="1"/>
          <p:nvPr/>
        </p:nvSpPr>
        <p:spPr>
          <a:xfrm>
            <a:off x="0" y="6723184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Instalação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0F458B-3023-EB13-2168-CAB2924A579D}"/>
              </a:ext>
            </a:extLst>
          </p:cNvPr>
          <p:cNvSpPr/>
          <p:nvPr/>
        </p:nvSpPr>
        <p:spPr>
          <a:xfrm>
            <a:off x="896815" y="8686800"/>
            <a:ext cx="7789985" cy="175846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DCF61C5E-128F-CEEC-289C-7B0CC86714CB}"/>
              </a:ext>
            </a:extLst>
          </p:cNvPr>
          <p:cNvSpPr txBox="1"/>
          <p:nvPr/>
        </p:nvSpPr>
        <p:spPr>
          <a:xfrm>
            <a:off x="905607" y="9908793"/>
            <a:ext cx="778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Antes de começar a programar em PHP, você precisa instalá-lo. A maneira mais fácil é instalar um pacote como o XAMPP, que inclui o PHP, Apache e MySQL.</a:t>
            </a:r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34C89B68-3203-31C1-83B1-D717C129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320FCB4B-EE93-9131-43B1-A1EDC54F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37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Blue Technology White Transparent, The Blue Line, 41% OFF">
            <a:extLst>
              <a:ext uri="{FF2B5EF4-FFF2-40B4-BE49-F238E27FC236}">
                <a16:creationId xmlns:a16="http://schemas.microsoft.com/office/drawing/2014/main" id="{0DF8B0D7-57B7-F960-C593-194900FF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19906" y="9916714"/>
            <a:ext cx="7921212" cy="37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ulo">
            <a:extLst>
              <a:ext uri="{FF2B5EF4-FFF2-40B4-BE49-F238E27FC236}">
                <a16:creationId xmlns:a16="http://schemas.microsoft.com/office/drawing/2014/main" id="{B5B737AE-776B-F8AC-63EC-F9553A7AA3B3}"/>
              </a:ext>
            </a:extLst>
          </p:cNvPr>
          <p:cNvSpPr txBox="1"/>
          <p:nvPr/>
        </p:nvSpPr>
        <p:spPr>
          <a:xfrm>
            <a:off x="1127016" y="760774"/>
            <a:ext cx="7132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Instalando e Configurando o PHP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4" name="Texto">
            <a:extLst>
              <a:ext uri="{FF2B5EF4-FFF2-40B4-BE49-F238E27FC236}">
                <a16:creationId xmlns:a16="http://schemas.microsoft.com/office/drawing/2014/main" id="{6D94FCA8-C043-D58D-2B5A-253BD32870E6}"/>
              </a:ext>
            </a:extLst>
          </p:cNvPr>
          <p:cNvSpPr txBox="1"/>
          <p:nvPr/>
        </p:nvSpPr>
        <p:spPr>
          <a:xfrm>
            <a:off x="1148858" y="1984200"/>
            <a:ext cx="7849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Baixe e instale o XAMPP de https://www.apachefriends.org.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Inicie o servidor Apache no painel de controle do XAMPP.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Crie um arquivo chamado `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index.php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` na pasta `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htdocs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`.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Abra `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index.php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` no seu editor de texto favorito e adicione o seguinte código: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2B6F1-E6F1-B483-2975-94BFB6ED39A2}"/>
              </a:ext>
            </a:extLst>
          </p:cNvPr>
          <p:cNvSpPr/>
          <p:nvPr/>
        </p:nvSpPr>
        <p:spPr>
          <a:xfrm>
            <a:off x="1019906" y="-1"/>
            <a:ext cx="128952" cy="1468661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BD8AA5C-6D1C-182B-6FE4-9ACDDDCEC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0" y="5145212"/>
            <a:ext cx="7506044" cy="3103573"/>
          </a:xfrm>
          <a:prstGeom prst="rect">
            <a:avLst/>
          </a:prstGeom>
        </p:spPr>
      </p:pic>
      <p:sp>
        <p:nvSpPr>
          <p:cNvPr id="8" name="Texto">
            <a:extLst>
              <a:ext uri="{FF2B5EF4-FFF2-40B4-BE49-F238E27FC236}">
                <a16:creationId xmlns:a16="http://schemas.microsoft.com/office/drawing/2014/main" id="{0E719E87-BBE1-51B1-1F92-C99AE1154015}"/>
              </a:ext>
            </a:extLst>
          </p:cNvPr>
          <p:cNvSpPr txBox="1"/>
          <p:nvPr/>
        </p:nvSpPr>
        <p:spPr>
          <a:xfrm>
            <a:off x="1227490" y="9089264"/>
            <a:ext cx="78491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Abra o navegador e vá para http://localhost/index.php. Você deve ver "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Hello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World!" na tela.</a:t>
            </a:r>
          </a:p>
          <a:p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5C62A49-D375-EFA0-0C4F-01697A10D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DB62E547-3EBC-0334-9839-39CFC83F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12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7428F97-BA2E-097C-BFFA-AE87C32B902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B467B6F9-E8A4-4F1A-D3B8-7F3E6219BD94}"/>
              </a:ext>
            </a:extLst>
          </p:cNvPr>
          <p:cNvSpPr txBox="1"/>
          <p:nvPr/>
        </p:nvSpPr>
        <p:spPr>
          <a:xfrm>
            <a:off x="-1" y="1891873"/>
            <a:ext cx="960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02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34AEFBA4-48F6-6D92-47AE-60B84EABEF81}"/>
              </a:ext>
            </a:extLst>
          </p:cNvPr>
          <p:cNvSpPr txBox="1"/>
          <p:nvPr/>
        </p:nvSpPr>
        <p:spPr>
          <a:xfrm>
            <a:off x="0" y="6723184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Variáveis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0F458B-3023-EB13-2168-CAB2924A579D}"/>
              </a:ext>
            </a:extLst>
          </p:cNvPr>
          <p:cNvSpPr/>
          <p:nvPr/>
        </p:nvSpPr>
        <p:spPr>
          <a:xfrm>
            <a:off x="896815" y="8686800"/>
            <a:ext cx="7789985" cy="175846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8FC0E22D-02F5-E463-736F-F77F7D87205F}"/>
              </a:ext>
            </a:extLst>
          </p:cNvPr>
          <p:cNvSpPr txBox="1"/>
          <p:nvPr/>
        </p:nvSpPr>
        <p:spPr>
          <a:xfrm>
            <a:off x="905607" y="9379712"/>
            <a:ext cx="7789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Variáveis em PHP são contêineres que armazenam valores. Os tipos de dados incluem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strings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(texto), inteiros (números inteiros),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floats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(números decimais) e booleanos (verdadeiro/falso). A tipagem em PHP é dinâmica, ou seja, você não precisa declarar o tipo de dado explicitamente.</a:t>
            </a:r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917989A-5A09-272A-22B4-30C616DD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3F9630A3-A218-9E07-5C8C-E3B6FBBC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94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ulo">
            <a:extLst>
              <a:ext uri="{FF2B5EF4-FFF2-40B4-BE49-F238E27FC236}">
                <a16:creationId xmlns:a16="http://schemas.microsoft.com/office/drawing/2014/main" id="{B5B737AE-776B-F8AC-63EC-F9553A7AA3B3}"/>
              </a:ext>
            </a:extLst>
          </p:cNvPr>
          <p:cNvSpPr txBox="1"/>
          <p:nvPr/>
        </p:nvSpPr>
        <p:spPr>
          <a:xfrm>
            <a:off x="1127016" y="760774"/>
            <a:ext cx="612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Variáveis e Tipos de Dados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4" name="Texto">
            <a:extLst>
              <a:ext uri="{FF2B5EF4-FFF2-40B4-BE49-F238E27FC236}">
                <a16:creationId xmlns:a16="http://schemas.microsoft.com/office/drawing/2014/main" id="{6D94FCA8-C043-D58D-2B5A-253BD32870E6}"/>
              </a:ext>
            </a:extLst>
          </p:cNvPr>
          <p:cNvSpPr txBox="1"/>
          <p:nvPr/>
        </p:nvSpPr>
        <p:spPr>
          <a:xfrm>
            <a:off x="1213073" y="2813539"/>
            <a:ext cx="7849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Variáveis em PHP são prefixadas com um $ e não precisam ser declaradas com um tipo específico.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2B6F1-E6F1-B483-2975-94BFB6ED39A2}"/>
              </a:ext>
            </a:extLst>
          </p:cNvPr>
          <p:cNvSpPr/>
          <p:nvPr/>
        </p:nvSpPr>
        <p:spPr>
          <a:xfrm>
            <a:off x="1019906" y="-1"/>
            <a:ext cx="128952" cy="1468661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913BF65-9B3C-0107-4FA0-D6D0B8C77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73" y="4484188"/>
            <a:ext cx="7849133" cy="5503873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232AF0-56F4-685B-5710-185F5F49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B331D7B-1042-E54A-4699-456B6BE8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6</a:t>
            </a:fld>
            <a:endParaRPr lang="pt-BR"/>
          </a:p>
        </p:txBody>
      </p:sp>
      <p:pic>
        <p:nvPicPr>
          <p:cNvPr id="10" name="Picture 14" descr="Blue Technology White Transparent, The Blue Line, 41% OFF">
            <a:extLst>
              <a:ext uri="{FF2B5EF4-FFF2-40B4-BE49-F238E27FC236}">
                <a16:creationId xmlns:a16="http://schemas.microsoft.com/office/drawing/2014/main" id="{1C0F9357-DDCD-CC0E-05E5-3075C76F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19906" y="9916714"/>
            <a:ext cx="7921212" cy="37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1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7428F97-BA2E-097C-BFFA-AE87C32B902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B467B6F9-E8A4-4F1A-D3B8-7F3E6219BD94}"/>
              </a:ext>
            </a:extLst>
          </p:cNvPr>
          <p:cNvSpPr txBox="1"/>
          <p:nvPr/>
        </p:nvSpPr>
        <p:spPr>
          <a:xfrm>
            <a:off x="-1" y="1891873"/>
            <a:ext cx="960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34AEFBA4-48F6-6D92-47AE-60B84EABEF81}"/>
              </a:ext>
            </a:extLst>
          </p:cNvPr>
          <p:cNvSpPr txBox="1"/>
          <p:nvPr/>
        </p:nvSpPr>
        <p:spPr>
          <a:xfrm>
            <a:off x="0" y="5973956"/>
            <a:ext cx="96011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Estruturas de Controle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0F458B-3023-EB13-2168-CAB2924A579D}"/>
              </a:ext>
            </a:extLst>
          </p:cNvPr>
          <p:cNvSpPr/>
          <p:nvPr/>
        </p:nvSpPr>
        <p:spPr>
          <a:xfrm>
            <a:off x="896815" y="8686800"/>
            <a:ext cx="7789985" cy="175846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">
            <a:extLst>
              <a:ext uri="{FF2B5EF4-FFF2-40B4-BE49-F238E27FC236}">
                <a16:creationId xmlns:a16="http://schemas.microsoft.com/office/drawing/2014/main" id="{F20B5F1E-2830-901E-E726-4193C021A87E}"/>
              </a:ext>
            </a:extLst>
          </p:cNvPr>
          <p:cNvSpPr txBox="1"/>
          <p:nvPr/>
        </p:nvSpPr>
        <p:spPr>
          <a:xfrm>
            <a:off x="964290" y="9328721"/>
            <a:ext cx="7789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Estruturas de controle em PHP permitem direcionar o fluxo de execução do programa. Incluem condicionais como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switch para tomar decisões com base em condições, e loops como for,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foreach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executar repetidamente um bloco de código. Elas são essenciais para criar lógica e controle no código.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E056F82-D14C-3F15-09A6-6BBB867C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1518852-228D-BD71-BDBA-0DD289AC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34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ulo">
            <a:extLst>
              <a:ext uri="{FF2B5EF4-FFF2-40B4-BE49-F238E27FC236}">
                <a16:creationId xmlns:a16="http://schemas.microsoft.com/office/drawing/2014/main" id="{B5B737AE-776B-F8AC-63EC-F9553A7AA3B3}"/>
              </a:ext>
            </a:extLst>
          </p:cNvPr>
          <p:cNvSpPr txBox="1"/>
          <p:nvPr/>
        </p:nvSpPr>
        <p:spPr>
          <a:xfrm>
            <a:off x="1127016" y="760774"/>
            <a:ext cx="612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Estruturas de Controle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4" name="Texto">
            <a:extLst>
              <a:ext uri="{FF2B5EF4-FFF2-40B4-BE49-F238E27FC236}">
                <a16:creationId xmlns:a16="http://schemas.microsoft.com/office/drawing/2014/main" id="{6D94FCA8-C043-D58D-2B5A-253BD32870E6}"/>
              </a:ext>
            </a:extLst>
          </p:cNvPr>
          <p:cNvSpPr txBox="1"/>
          <p:nvPr/>
        </p:nvSpPr>
        <p:spPr>
          <a:xfrm>
            <a:off x="1169984" y="1496779"/>
            <a:ext cx="78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Condicionais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2B6F1-E6F1-B483-2975-94BFB6ED39A2}"/>
              </a:ext>
            </a:extLst>
          </p:cNvPr>
          <p:cNvSpPr/>
          <p:nvPr/>
        </p:nvSpPr>
        <p:spPr>
          <a:xfrm>
            <a:off x="1019906" y="-1"/>
            <a:ext cx="128952" cy="1468661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63B917A3-B620-0735-599F-98E44E2D6CCA}"/>
              </a:ext>
            </a:extLst>
          </p:cNvPr>
          <p:cNvSpPr txBox="1"/>
          <p:nvPr/>
        </p:nvSpPr>
        <p:spPr>
          <a:xfrm>
            <a:off x="1127016" y="6560242"/>
            <a:ext cx="78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Loops</a:t>
            </a:r>
            <a:endParaRPr lang="pt-BR" dirty="0"/>
          </a:p>
        </p:txBody>
      </p:sp>
      <p:pic>
        <p:nvPicPr>
          <p:cNvPr id="8" name="Imagem 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DE2D558-ECF8-7F5D-2126-44960972F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00" y="2059687"/>
            <a:ext cx="7849133" cy="4266127"/>
          </a:xfrm>
          <a:prstGeom prst="rect">
            <a:avLst/>
          </a:prstGeom>
        </p:spPr>
      </p:pic>
      <p:pic>
        <p:nvPicPr>
          <p:cNvPr id="10" name="Imagem 9" descr="Tela de celular&#10;&#10;Descrição gerada automaticamente">
            <a:extLst>
              <a:ext uri="{FF2B5EF4-FFF2-40B4-BE49-F238E27FC236}">
                <a16:creationId xmlns:a16="http://schemas.microsoft.com/office/drawing/2014/main" id="{42FC0D34-326A-59EB-4126-61F733D87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4" y="7119920"/>
            <a:ext cx="7870975" cy="3807692"/>
          </a:xfrm>
          <a:prstGeom prst="rect">
            <a:avLst/>
          </a:prstGeom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CC2A4256-78EA-E799-59E0-A6AA8AF1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662804DB-5345-4122-5192-DB83E868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8</a:t>
            </a:fld>
            <a:endParaRPr lang="pt-BR"/>
          </a:p>
        </p:txBody>
      </p:sp>
      <p:pic>
        <p:nvPicPr>
          <p:cNvPr id="13" name="Picture 14" descr="Blue Technology White Transparent, The Blue Line, 41% OFF">
            <a:extLst>
              <a:ext uri="{FF2B5EF4-FFF2-40B4-BE49-F238E27FC236}">
                <a16:creationId xmlns:a16="http://schemas.microsoft.com/office/drawing/2014/main" id="{80937CDA-04ED-744F-57C8-B6DA4147E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19906" y="9916714"/>
            <a:ext cx="7921212" cy="37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5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7428F97-BA2E-097C-BFFA-AE87C32B902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B467B6F9-E8A4-4F1A-D3B8-7F3E6219BD94}"/>
              </a:ext>
            </a:extLst>
          </p:cNvPr>
          <p:cNvSpPr txBox="1"/>
          <p:nvPr/>
        </p:nvSpPr>
        <p:spPr>
          <a:xfrm>
            <a:off x="-1" y="1891873"/>
            <a:ext cx="960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04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34AEFBA4-48F6-6D92-47AE-60B84EABEF81}"/>
              </a:ext>
            </a:extLst>
          </p:cNvPr>
          <p:cNvSpPr txBox="1"/>
          <p:nvPr/>
        </p:nvSpPr>
        <p:spPr>
          <a:xfrm>
            <a:off x="0" y="6723184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err="1">
                <a:solidFill>
                  <a:schemeClr val="bg1"/>
                </a:solidFill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Arrays</a:t>
            </a:r>
            <a:endParaRPr lang="pt-BR" sz="8800" dirty="0">
              <a:solidFill>
                <a:schemeClr val="bg1"/>
              </a:solidFill>
              <a:latin typeface="Impact" panose="020B080603090205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0F458B-3023-EB13-2168-CAB2924A579D}"/>
              </a:ext>
            </a:extLst>
          </p:cNvPr>
          <p:cNvSpPr/>
          <p:nvPr/>
        </p:nvSpPr>
        <p:spPr>
          <a:xfrm>
            <a:off x="896815" y="8686800"/>
            <a:ext cx="7789985" cy="175846"/>
          </a:xfrm>
          <a:prstGeom prst="rect">
            <a:avLst/>
          </a:prstGeom>
          <a:gradFill flip="none" rotWithShape="1">
            <a:gsLst>
              <a:gs pos="0">
                <a:srgbClr val="557ED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">
            <a:extLst>
              <a:ext uri="{FF2B5EF4-FFF2-40B4-BE49-F238E27FC236}">
                <a16:creationId xmlns:a16="http://schemas.microsoft.com/office/drawing/2014/main" id="{DACA8A63-B4EF-245B-1E61-A06C90C9BE59}"/>
              </a:ext>
            </a:extLst>
          </p:cNvPr>
          <p:cNvSpPr txBox="1"/>
          <p:nvPr/>
        </p:nvSpPr>
        <p:spPr>
          <a:xfrm>
            <a:off x="905607" y="9379712"/>
            <a:ext cx="77899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PHP são coleções de múltiplos valores armazenados em uma única variável. Eles podem ser indexados numericamente ou associativamente.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simples usam índices numéricos, enquanto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associativos utilizam chaves nomeadas.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facilitam o armazenamento e a manipulação de conjuntos de dados relacionados.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BA62197-4E51-21E0-0FDE-78BA7CD0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Hackeando o PHP - Luis Ramires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3B14F34-E460-C169-5195-407C24F0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7614F-CC53-4C35-9A7C-BE48BCD9D45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382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</TotalTime>
  <Words>742</Words>
  <Application>Microsoft Office PowerPoint</Application>
  <PresentationFormat>Papel A3 (297 x 420 mm)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HandelGothic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Ramires</dc:creator>
  <cp:lastModifiedBy>Luis Ramires</cp:lastModifiedBy>
  <cp:revision>17</cp:revision>
  <dcterms:created xsi:type="dcterms:W3CDTF">2024-07-20T15:29:04Z</dcterms:created>
  <dcterms:modified xsi:type="dcterms:W3CDTF">2024-07-21T17:15:26Z</dcterms:modified>
</cp:coreProperties>
</file>